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39" r:id="rId2"/>
    <p:sldId id="752" r:id="rId3"/>
    <p:sldId id="347" r:id="rId4"/>
    <p:sldId id="297" r:id="rId5"/>
    <p:sldId id="753" r:id="rId6"/>
    <p:sldId id="773" r:id="rId7"/>
    <p:sldId id="754" r:id="rId8"/>
    <p:sldId id="755" r:id="rId9"/>
    <p:sldId id="756" r:id="rId10"/>
    <p:sldId id="758" r:id="rId11"/>
    <p:sldId id="775" r:id="rId12"/>
    <p:sldId id="776" r:id="rId13"/>
    <p:sldId id="777" r:id="rId14"/>
    <p:sldId id="778" r:id="rId15"/>
    <p:sldId id="779" r:id="rId16"/>
    <p:sldId id="780" r:id="rId17"/>
    <p:sldId id="781" r:id="rId18"/>
    <p:sldId id="782" r:id="rId19"/>
    <p:sldId id="783" r:id="rId20"/>
    <p:sldId id="784" r:id="rId21"/>
    <p:sldId id="785" r:id="rId22"/>
    <p:sldId id="786" r:id="rId23"/>
    <p:sldId id="787" r:id="rId24"/>
    <p:sldId id="788" r:id="rId25"/>
    <p:sldId id="759" r:id="rId26"/>
    <p:sldId id="757" r:id="rId27"/>
    <p:sldId id="761" r:id="rId28"/>
    <p:sldId id="762" r:id="rId29"/>
    <p:sldId id="760" r:id="rId30"/>
    <p:sldId id="764" r:id="rId31"/>
    <p:sldId id="774" r:id="rId32"/>
    <p:sldId id="763" r:id="rId33"/>
    <p:sldId id="765" r:id="rId34"/>
    <p:sldId id="772" r:id="rId35"/>
    <p:sldId id="768" r:id="rId36"/>
    <p:sldId id="767" r:id="rId37"/>
    <p:sldId id="771" r:id="rId38"/>
    <p:sldId id="766" r:id="rId39"/>
    <p:sldId id="769" r:id="rId40"/>
    <p:sldId id="770" r:id="rId41"/>
    <p:sldId id="315" r:id="rId42"/>
  </p:sldIdLst>
  <p:sldSz cx="19799300" cy="11160125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Tinkoff Sans" panose="02000506050000020004" pitchFamily="2" charset="77"/>
      <p:regular r:id="rId49"/>
      <p:bold r:id="rId50"/>
    </p:embeddedFont>
    <p:embeddedFont>
      <p:font typeface="TINKOFFSANS-MEDIUM" panose="02000806050000020004" pitchFamily="2" charset="77"/>
      <p:regular r:id="rId51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FDD"/>
    <a:srgbClr val="B0D8AC"/>
    <a:srgbClr val="FF7B75"/>
    <a:srgbClr val="E5ECFF"/>
    <a:srgbClr val="428BF9"/>
    <a:srgbClr val="F5F5F6"/>
    <a:srgbClr val="458BF9"/>
    <a:srgbClr val="F5F5F8"/>
    <a:srgbClr val="F9F9F9"/>
    <a:srgbClr val="D87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5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896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15.03.2024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061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509663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26716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554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41855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14" r:id="rId37"/>
    <p:sldLayoutId id="2147483743" r:id="rId38"/>
    <p:sldLayoutId id="2147483755" r:id="rId39"/>
    <p:sldLayoutId id="2147483748" r:id="rId40"/>
    <p:sldLayoutId id="2147483749" r:id="rId41"/>
    <p:sldLayoutId id="2147483773" r:id="rId4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svg"/><Relationship Id="rId11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oracle.com/en/database/oracle/oracle-database/19/arpls/DBMS_PARALLEL_EXECUTE.html#GUID-D13B6975-09B5-4711-AD43-45F68228C1CC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bubl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создании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32" y="2794641"/>
            <a:ext cx="1987015" cy="19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35968163-A90C-4249-9191-D8C8024544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628" y="3540663"/>
            <a:ext cx="637772" cy="710961"/>
          </a:xfrm>
          <a:prstGeom prst="rect">
            <a:avLst/>
          </a:prstGeom>
        </p:spPr>
      </p:pic>
      <p:sp>
        <p:nvSpPr>
          <p:cNvPr id="11" name="Текст 15">
            <a:extLst>
              <a:ext uri="{FF2B5EF4-FFF2-40B4-BE49-F238E27FC236}">
                <a16:creationId xmlns:a16="http://schemas.microsoft.com/office/drawing/2014/main" id="{75F6B996-B92C-4D46-A33D-5B0DBF8B3052}"/>
              </a:ext>
            </a:extLst>
          </p:cNvPr>
          <p:cNvSpPr txBox="1">
            <a:spLocks/>
          </p:cNvSpPr>
          <p:nvPr/>
        </p:nvSpPr>
        <p:spPr>
          <a:xfrm>
            <a:off x="3658452" y="2269844"/>
            <a:ext cx="1831897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600" b="1" dirty="0">
                <a:solidFill>
                  <a:schemeClr val="bg1"/>
                </a:solidFill>
                <a:latin typeface="Tinkoff Sans" panose="02000506050000020004" pitchFamily="2" charset="0"/>
              </a:rPr>
              <a:t>Redo</a:t>
            </a:r>
            <a:endParaRPr lang="ru-RU" sz="36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033147" y="3532605"/>
            <a:ext cx="3214917" cy="914400"/>
          </a:xfrm>
          <a:prstGeom prst="rect">
            <a:avLst/>
          </a:prstGeom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F93130CD-9112-44A1-B9BF-16BE39A70C73}"/>
              </a:ext>
            </a:extLst>
          </p:cNvPr>
          <p:cNvSpPr txBox="1">
            <a:spLocks/>
          </p:cNvSpPr>
          <p:nvPr/>
        </p:nvSpPr>
        <p:spPr>
          <a:xfrm>
            <a:off x="7988887" y="2208011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CAC95E64-C226-490E-B5C8-8016AE06B364}"/>
              </a:ext>
            </a:extLst>
          </p:cNvPr>
          <p:cNvSpPr txBox="1">
            <a:spLocks/>
          </p:cNvSpPr>
          <p:nvPr/>
        </p:nvSpPr>
        <p:spPr>
          <a:xfrm>
            <a:off x="5521780" y="292922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Экстрактор</a:t>
            </a:r>
          </a:p>
        </p:txBody>
      </p:sp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352868" y="3438943"/>
            <a:ext cx="4267204" cy="914400"/>
          </a:xfrm>
          <a:prstGeom prst="rect">
            <a:avLst/>
          </a:prstGeom>
        </p:spPr>
      </p:pic>
      <p:sp>
        <p:nvSpPr>
          <p:cNvPr id="21" name="Текст 15">
            <a:extLst>
              <a:ext uri="{FF2B5EF4-FFF2-40B4-BE49-F238E27FC236}">
                <a16:creationId xmlns:a16="http://schemas.microsoft.com/office/drawing/2014/main" id="{60E98AE8-1A7A-4080-9221-288DCEEBDD30}"/>
              </a:ext>
            </a:extLst>
          </p:cNvPr>
          <p:cNvSpPr txBox="1">
            <a:spLocks/>
          </p:cNvSpPr>
          <p:nvPr/>
        </p:nvSpPr>
        <p:spPr>
          <a:xfrm>
            <a:off x="10996918" y="289263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Репликаты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405" y="2314571"/>
            <a:ext cx="2150534" cy="30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ject 23">
            <a:extLst>
              <a:ext uri="{FF2B5EF4-FFF2-40B4-BE49-F238E27FC236}">
                <a16:creationId xmlns:a16="http://schemas.microsoft.com/office/drawing/2014/main" id="{45BC5844-4C15-4A23-B421-8707E08175A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4554" y="3577257"/>
            <a:ext cx="478329" cy="637772"/>
          </a:xfrm>
          <a:prstGeom prst="rect">
            <a:avLst/>
          </a:prstGeom>
        </p:spPr>
      </p:pic>
      <p:pic>
        <p:nvPicPr>
          <p:cNvPr id="24" name="object 23">
            <a:extLst>
              <a:ext uri="{FF2B5EF4-FFF2-40B4-BE49-F238E27FC236}">
                <a16:creationId xmlns:a16="http://schemas.microsoft.com/office/drawing/2014/main" id="{EC41BABE-85A6-477A-94BF-E38C2A8505F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8167" y="4082235"/>
            <a:ext cx="478329" cy="637772"/>
          </a:xfrm>
          <a:prstGeom prst="rect">
            <a:avLst/>
          </a:prstGeom>
        </p:spPr>
      </p:pic>
      <p:pic>
        <p:nvPicPr>
          <p:cNvPr id="25" name="object 23">
            <a:extLst>
              <a:ext uri="{FF2B5EF4-FFF2-40B4-BE49-F238E27FC236}">
                <a16:creationId xmlns:a16="http://schemas.microsoft.com/office/drawing/2014/main" id="{9BCBA2AD-BA13-4348-A55F-ED2DF38FF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1446" y="4720007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индексы</a:t>
            </a:r>
            <a:r>
              <a:rPr lang="en-US" sz="2800" dirty="0"/>
              <a:t>,</a:t>
            </a:r>
            <a:r>
              <a:rPr lang="ru-RU" sz="2800" dirty="0"/>
              <a:t> кроме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 err="1"/>
              <a:t>unqiue</a:t>
            </a:r>
            <a:r>
              <a:rPr lang="en-US" sz="2800" dirty="0"/>
              <a:t> index</a:t>
            </a:r>
            <a:r>
              <a:rPr lang="ru-RU" sz="2800" dirty="0"/>
              <a:t>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D9DB8E2B-AB7F-404A-8EF3-9E47E6BED10F}"/>
              </a:ext>
            </a:extLst>
          </p:cNvPr>
          <p:cNvSpPr txBox="1">
            <a:spLocks/>
          </p:cNvSpPr>
          <p:nvPr/>
        </p:nvSpPr>
        <p:spPr>
          <a:xfrm>
            <a:off x="1463612" y="5096008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2" name="Текст 15">
            <a:extLst>
              <a:ext uri="{FF2B5EF4-FFF2-40B4-BE49-F238E27FC236}">
                <a16:creationId xmlns:a16="http://schemas.microsoft.com/office/drawing/2014/main" id="{722BC7F7-5B0A-4F3D-919B-921552B96DC2}"/>
              </a:ext>
            </a:extLst>
          </p:cNvPr>
          <p:cNvSpPr txBox="1">
            <a:spLocks/>
          </p:cNvSpPr>
          <p:nvPr/>
        </p:nvSpPr>
        <p:spPr>
          <a:xfrm>
            <a:off x="10705113" y="188837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7B75"/>
                </a:solidFill>
              </a:rPr>
              <a:t>insert into </a:t>
            </a:r>
            <a:r>
              <a:rPr lang="en-US" sz="2800" dirty="0" err="1">
                <a:solidFill>
                  <a:srgbClr val="FF7B75"/>
                </a:solidFill>
              </a:rPr>
              <a:t>tableB</a:t>
            </a:r>
            <a:endParaRPr lang="en-US" sz="2800" dirty="0">
              <a:solidFill>
                <a:srgbClr val="FF7B75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4977909-7C39-4EC4-A215-E0173EC29BE8}"/>
              </a:ext>
            </a:extLst>
          </p:cNvPr>
          <p:cNvSpPr txBox="1">
            <a:spLocks/>
          </p:cNvSpPr>
          <p:nvPr/>
        </p:nvSpPr>
        <p:spPr>
          <a:xfrm>
            <a:off x="6120802" y="568679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44" y="1792901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B747F3F7-7ADA-40C5-8517-448CD5B8A922}"/>
              </a:ext>
            </a:extLst>
          </p:cNvPr>
          <p:cNvSpPr txBox="1">
            <a:spLocks/>
          </p:cNvSpPr>
          <p:nvPr/>
        </p:nvSpPr>
        <p:spPr>
          <a:xfrm>
            <a:off x="12112494" y="3540022"/>
            <a:ext cx="143514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>
                <a:solidFill>
                  <a:schemeClr val="bg1"/>
                </a:solidFill>
              </a:rPr>
              <a:t>БУБЛИК</a:t>
            </a:r>
          </a:p>
        </p:txBody>
      </p:sp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13218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38" y="1449824"/>
            <a:ext cx="1769265" cy="25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34" y="1965197"/>
            <a:ext cx="1660905" cy="166090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26" name="object 23">
            <a:extLst>
              <a:ext uri="{FF2B5EF4-FFF2-40B4-BE49-F238E27FC236}">
                <a16:creationId xmlns:a16="http://schemas.microsoft.com/office/drawing/2014/main" id="{08B060AA-6D25-4BE9-85DD-BDB0B0590D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501" y="7330033"/>
            <a:ext cx="478329" cy="637772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0825DA92-EB1C-4AA6-BADB-E2EF7F7BD0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9040" y="7313151"/>
            <a:ext cx="478329" cy="637772"/>
          </a:xfrm>
          <a:prstGeom prst="rect">
            <a:avLst/>
          </a:prstGeom>
        </p:spPr>
      </p:pic>
      <p:pic>
        <p:nvPicPr>
          <p:cNvPr id="28" name="object 23">
            <a:extLst>
              <a:ext uri="{FF2B5EF4-FFF2-40B4-BE49-F238E27FC236}">
                <a16:creationId xmlns:a16="http://schemas.microsoft.com/office/drawing/2014/main" id="{594E6A87-56CE-4A89-B718-02B7B35CEB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7930" y="7330033"/>
            <a:ext cx="478329" cy="637772"/>
          </a:xfrm>
          <a:prstGeom prst="rect">
            <a:avLst/>
          </a:prstGeom>
        </p:spPr>
      </p:pic>
      <p:pic>
        <p:nvPicPr>
          <p:cNvPr id="29" name="object 23">
            <a:extLst>
              <a:ext uri="{FF2B5EF4-FFF2-40B4-BE49-F238E27FC236}">
                <a16:creationId xmlns:a16="http://schemas.microsoft.com/office/drawing/2014/main" id="{1FF2F57F-683D-43B1-8C48-5D19AA89EE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3637" y="7347704"/>
            <a:ext cx="478329" cy="637772"/>
          </a:xfrm>
          <a:prstGeom prst="rect">
            <a:avLst/>
          </a:prstGeom>
        </p:spPr>
      </p:pic>
      <p:pic>
        <p:nvPicPr>
          <p:cNvPr id="30" name="object 23">
            <a:extLst>
              <a:ext uri="{FF2B5EF4-FFF2-40B4-BE49-F238E27FC236}">
                <a16:creationId xmlns:a16="http://schemas.microsoft.com/office/drawing/2014/main" id="{E57C9D54-09D8-4B47-9ED0-33145FBB12A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1488" y="7330033"/>
            <a:ext cx="478329" cy="637772"/>
          </a:xfrm>
          <a:prstGeom prst="rect">
            <a:avLst/>
          </a:prstGeom>
        </p:spPr>
      </p:pic>
      <p:pic>
        <p:nvPicPr>
          <p:cNvPr id="31" name="object 23">
            <a:extLst>
              <a:ext uri="{FF2B5EF4-FFF2-40B4-BE49-F238E27FC236}">
                <a16:creationId xmlns:a16="http://schemas.microsoft.com/office/drawing/2014/main" id="{7D17E405-1F64-44B1-B03A-7440F76C1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101" y="7329645"/>
            <a:ext cx="478329" cy="637772"/>
          </a:xfrm>
          <a:prstGeom prst="rect">
            <a:avLst/>
          </a:prstGeom>
        </p:spPr>
      </p:pic>
      <p:pic>
        <p:nvPicPr>
          <p:cNvPr id="32" name="object 23">
            <a:extLst>
              <a:ext uri="{FF2B5EF4-FFF2-40B4-BE49-F238E27FC236}">
                <a16:creationId xmlns:a16="http://schemas.microsoft.com/office/drawing/2014/main" id="{BB983BEA-2353-4F1E-B9C2-7877E2EC60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9608" y="7329645"/>
            <a:ext cx="478329" cy="637772"/>
          </a:xfrm>
          <a:prstGeom prst="rect">
            <a:avLst/>
          </a:prstGeom>
        </p:spPr>
      </p:pic>
      <p:pic>
        <p:nvPicPr>
          <p:cNvPr id="33" name="object 23">
            <a:extLst>
              <a:ext uri="{FF2B5EF4-FFF2-40B4-BE49-F238E27FC236}">
                <a16:creationId xmlns:a16="http://schemas.microsoft.com/office/drawing/2014/main" id="{BFA12FBD-0144-4290-A0AB-377C74940E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66" y="7347704"/>
            <a:ext cx="478329" cy="637772"/>
          </a:xfrm>
          <a:prstGeom prst="rect">
            <a:avLst/>
          </a:prstGeom>
        </p:spPr>
      </p:pic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411" y="7259497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9" name="Graphic 38" descr="Arrow Straight">
            <a:extLst>
              <a:ext uri="{FF2B5EF4-FFF2-40B4-BE49-F238E27FC236}">
                <a16:creationId xmlns:a16="http://schemas.microsoft.com/office/drawing/2014/main" id="{02D8CF7F-02C3-45E0-8D02-A16496A5A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08512">
            <a:off x="4248600" y="5481013"/>
            <a:ext cx="4829306" cy="914400"/>
          </a:xfrm>
          <a:prstGeom prst="rect">
            <a:avLst/>
          </a:prstGeom>
        </p:spPr>
      </p:pic>
      <p:pic>
        <p:nvPicPr>
          <p:cNvPr id="40" name="object 23">
            <a:extLst>
              <a:ext uri="{FF2B5EF4-FFF2-40B4-BE49-F238E27FC236}">
                <a16:creationId xmlns:a16="http://schemas.microsoft.com/office/drawing/2014/main" id="{AB8E4F16-1443-41DA-A4E8-FF3F784AB2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4108" y="7323808"/>
            <a:ext cx="478329" cy="637772"/>
          </a:xfrm>
          <a:prstGeom prst="rect">
            <a:avLst/>
          </a:prstGeom>
        </p:spPr>
      </p:pic>
      <p:pic>
        <p:nvPicPr>
          <p:cNvPr id="41" name="object 23">
            <a:extLst>
              <a:ext uri="{FF2B5EF4-FFF2-40B4-BE49-F238E27FC236}">
                <a16:creationId xmlns:a16="http://schemas.microsoft.com/office/drawing/2014/main" id="{5213C148-E257-451E-BFE7-AE27F239D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8938" y="7288311"/>
            <a:ext cx="478329" cy="637772"/>
          </a:xfrm>
          <a:prstGeom prst="rect">
            <a:avLst/>
          </a:prstGeom>
        </p:spPr>
      </p:pic>
      <p:pic>
        <p:nvPicPr>
          <p:cNvPr id="42" name="object 23">
            <a:extLst>
              <a:ext uri="{FF2B5EF4-FFF2-40B4-BE49-F238E27FC236}">
                <a16:creationId xmlns:a16="http://schemas.microsoft.com/office/drawing/2014/main" id="{E3915537-13C2-4A96-828D-77BB27D715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2267" y="7313151"/>
            <a:ext cx="478329" cy="637772"/>
          </a:xfrm>
          <a:prstGeom prst="rect">
            <a:avLst/>
          </a:prstGeom>
        </p:spPr>
      </p:pic>
      <p:sp>
        <p:nvSpPr>
          <p:cNvPr id="43" name="Текст 15">
            <a:extLst>
              <a:ext uri="{FF2B5EF4-FFF2-40B4-BE49-F238E27FC236}">
                <a16:creationId xmlns:a16="http://schemas.microsoft.com/office/drawing/2014/main" id="{1DA57CFB-E482-418C-8D3C-E292F7D47DDC}"/>
              </a:ext>
            </a:extLst>
          </p:cNvPr>
          <p:cNvSpPr txBox="1">
            <a:spLocks/>
          </p:cNvSpPr>
          <p:nvPr/>
        </p:nvSpPr>
        <p:spPr>
          <a:xfrm>
            <a:off x="3776494" y="781991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35EC351F-B548-4620-8E3D-0FF35CD2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540651" y="8681540"/>
            <a:ext cx="7988759" cy="549769"/>
          </a:xfrm>
          <a:prstGeom prst="rect">
            <a:avLst/>
          </a:prstGeom>
        </p:spPr>
      </p:pic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6457038" y="2382957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470" y="4574008"/>
            <a:ext cx="1042784" cy="1072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49" y="4639954"/>
            <a:ext cx="855235" cy="8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 err="1"/>
              <a:t>Foreing</a:t>
            </a:r>
            <a:r>
              <a:rPr lang="en-US" sz="2800" dirty="0"/>
              <a:t> Key  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виды миграций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DB6172A7-63CB-BA4F-A800-D27C93444829}"/>
              </a:ext>
            </a:extLst>
          </p:cNvPr>
          <p:cNvSpPr txBox="1">
            <a:spLocks/>
          </p:cNvSpPr>
          <p:nvPr/>
        </p:nvSpPr>
        <p:spPr>
          <a:xfrm>
            <a:off x="2512364" y="2512555"/>
            <a:ext cx="9470369" cy="61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типу источника 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Oracle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сценарию миграции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Без синхронизации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объемом переливаемых данных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 синхронизацией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временем переключения приложения на новый источник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заливки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7B75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A8A4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A8A4"/>
                </a:solidFill>
              </a:rPr>
              <a:t>LOB.</a:t>
            </a:r>
            <a:r>
              <a:rPr lang="ru-RU" sz="2800" dirty="0">
                <a:solidFill>
                  <a:srgbClr val="FFA8A4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A8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550868" y="446770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 Репликация «от начала и до конца» не должна быть длительнее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 без синхронизации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67889"/>
              </p:ext>
            </p:extLst>
          </p:nvPr>
        </p:nvGraphicFramePr>
        <p:xfrm>
          <a:off x="13082729" y="1654733"/>
          <a:ext cx="2491317" cy="830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100008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R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2313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100009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S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35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2387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100010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T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636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6479"/>
              </p:ext>
            </p:extLst>
          </p:nvPr>
        </p:nvGraphicFramePr>
        <p:xfrm>
          <a:off x="6565595" y="2238230"/>
          <a:ext cx="6049962" cy="32028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0286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20382"/>
              </p:ext>
            </p:extLst>
          </p:nvPr>
        </p:nvGraphicFramePr>
        <p:xfrm>
          <a:off x="6565595" y="5834763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and ID &lt;= 100007"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3" name="Текст 15">
            <a:extLst>
              <a:ext uri="{FF2B5EF4-FFF2-40B4-BE49-F238E27FC236}">
                <a16:creationId xmlns:a16="http://schemas.microsoft.com/office/drawing/2014/main" id="{0FC8BC5E-C77E-C310-BFB5-26071820EE6D}"/>
              </a:ext>
            </a:extLst>
          </p:cNvPr>
          <p:cNvSpPr txBox="1">
            <a:spLocks/>
          </p:cNvSpPr>
          <p:nvPr/>
        </p:nvSpPr>
        <p:spPr>
          <a:xfrm>
            <a:off x="2763726" y="21268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643BD56B-DA55-1800-86EB-FC0661E32AE5}"/>
              </a:ext>
            </a:extLst>
          </p:cNvPr>
          <p:cNvSpPr txBox="1">
            <a:spLocks/>
          </p:cNvSpPr>
          <p:nvPr/>
        </p:nvSpPr>
        <p:spPr>
          <a:xfrm>
            <a:off x="2763726" y="5537707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625F277C-E6EA-F2A8-E177-C0C6F43F7CED}"/>
              </a:ext>
            </a:extLst>
          </p:cNvPr>
          <p:cNvSpPr txBox="1">
            <a:spLocks/>
          </p:cNvSpPr>
          <p:nvPr/>
        </p:nvSpPr>
        <p:spPr>
          <a:xfrm>
            <a:off x="2763726" y="8229758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91F09D69-5000-7D58-0308-EA09680C3390}"/>
              </a:ext>
            </a:extLst>
          </p:cNvPr>
          <p:cNvSpPr txBox="1">
            <a:spLocks/>
          </p:cNvSpPr>
          <p:nvPr/>
        </p:nvSpPr>
        <p:spPr>
          <a:xfrm>
            <a:off x="2763726" y="29527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основную часть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Текст 22">
            <a:extLst>
              <a:ext uri="{FF2B5EF4-FFF2-40B4-BE49-F238E27FC236}">
                <a16:creationId xmlns:a16="http://schemas.microsoft.com/office/drawing/2014/main" id="{F2FE1BF2-4DB6-364E-9F07-E331E921CFDB}"/>
              </a:ext>
            </a:extLst>
          </p:cNvPr>
          <p:cNvSpPr txBox="1">
            <a:spLocks/>
          </p:cNvSpPr>
          <p:nvPr/>
        </p:nvSpPr>
        <p:spPr>
          <a:xfrm>
            <a:off x="2763753" y="6212719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подготовительную часть для выполнения короткого </a:t>
            </a:r>
            <a:r>
              <a:rPr lang="ru-RU" dirty="0" err="1">
                <a:solidFill>
                  <a:schemeClr val="bg1"/>
                </a:solidFill>
              </a:rPr>
              <a:t>даунтайма</a:t>
            </a:r>
            <a:r>
              <a:rPr lang="ru-RU" dirty="0">
                <a:solidFill>
                  <a:schemeClr val="bg1"/>
                </a:solidFill>
              </a:rPr>
              <a:t>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11AE16EE-093B-DD4A-889B-74700135A94B}"/>
              </a:ext>
            </a:extLst>
          </p:cNvPr>
          <p:cNvSpPr txBox="1">
            <a:spLocks/>
          </p:cNvSpPr>
          <p:nvPr/>
        </p:nvSpPr>
        <p:spPr>
          <a:xfrm>
            <a:off x="2763726" y="8990815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45D22A-F08C-2504-F849-20E3698F0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26053"/>
              </p:ext>
            </p:extLst>
          </p:nvPr>
        </p:nvGraphicFramePr>
        <p:xfrm>
          <a:off x="6565595" y="8646304"/>
          <a:ext cx="6049962" cy="1714639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17146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100007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5530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28A09C-BD97-01D5-3EF3-EAF42645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35207"/>
              </p:ext>
            </p:extLst>
          </p:nvPr>
        </p:nvGraphicFramePr>
        <p:xfrm>
          <a:off x="13082729" y="1654733"/>
          <a:ext cx="2491317" cy="7175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15B43-76AB-2BA8-945D-136DFB45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4737"/>
              </p:ext>
            </p:extLst>
          </p:nvPr>
        </p:nvGraphicFramePr>
        <p:xfrm>
          <a:off x="6565595" y="2242934"/>
          <a:ext cx="6049962" cy="324347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434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1AA202-EDB1-E308-6D06-A313F9747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719595"/>
              </p:ext>
            </p:extLst>
          </p:nvPr>
        </p:nvGraphicFramePr>
        <p:xfrm>
          <a:off x="6565595" y="6175960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0" name="Текст 15">
            <a:extLst>
              <a:ext uri="{FF2B5EF4-FFF2-40B4-BE49-F238E27FC236}">
                <a16:creationId xmlns:a16="http://schemas.microsoft.com/office/drawing/2014/main" id="{0C0BDCBC-574A-C2A3-E88B-CA3CC260B51C}"/>
              </a:ext>
            </a:extLst>
          </p:cNvPr>
          <p:cNvSpPr txBox="1">
            <a:spLocks/>
          </p:cNvSpPr>
          <p:nvPr/>
        </p:nvSpPr>
        <p:spPr>
          <a:xfrm>
            <a:off x="2763726" y="22792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804244EB-6336-7967-FBA8-3BCA209F3C45}"/>
              </a:ext>
            </a:extLst>
          </p:cNvPr>
          <p:cNvSpPr txBox="1">
            <a:spLocks/>
          </p:cNvSpPr>
          <p:nvPr/>
        </p:nvSpPr>
        <p:spPr>
          <a:xfrm>
            <a:off x="2763726" y="5947146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14" name="Текст 22">
            <a:extLst>
              <a:ext uri="{FF2B5EF4-FFF2-40B4-BE49-F238E27FC236}">
                <a16:creationId xmlns:a16="http://schemas.microsoft.com/office/drawing/2014/main" id="{6C55D63B-7741-6A0D-CB9B-BF5E780ECE5E}"/>
              </a:ext>
            </a:extLst>
          </p:cNvPr>
          <p:cNvSpPr txBox="1">
            <a:spLocks/>
          </p:cNvSpPr>
          <p:nvPr/>
        </p:nvSpPr>
        <p:spPr>
          <a:xfrm>
            <a:off x="2763726" y="31051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неизменяемую часть.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3D29A130-2A38-8F73-5CCD-479A885C5104}"/>
              </a:ext>
            </a:extLst>
          </p:cNvPr>
          <p:cNvSpPr txBox="1">
            <a:spLocks/>
          </p:cNvSpPr>
          <p:nvPr/>
        </p:nvSpPr>
        <p:spPr>
          <a:xfrm>
            <a:off x="2763753" y="6704046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изменяемый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31501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ru-RU" sz="3248" dirty="0">
                <a:latin typeface="TINKOFFSANS-MEDIUM" panose="02000506050000020004" pitchFamily="2" charset="0"/>
              </a:rPr>
              <a:t> на </a:t>
            </a:r>
            <a:r>
              <a:rPr lang="en-US" sz="3248" dirty="0">
                <a:latin typeface="TINKOFFSANS-MEDIUM" panose="02000506050000020004" pitchFamily="2" charset="0"/>
              </a:rPr>
              <a:t>cutover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en-US" sz="3248" dirty="0">
                <a:latin typeface="TINKOFFSANS-MEDIUM" panose="02000506050000020004" pitchFamily="2" charset="0"/>
              </a:rPr>
              <a:t> </a:t>
            </a:r>
            <a:r>
              <a:rPr lang="ru-RU" sz="3248" dirty="0">
                <a:latin typeface="TINKOFFSANS-MEDIUM" panose="02000506050000020004" pitchFamily="2" charset="0"/>
              </a:rPr>
              <a:t>до 45 мин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</a:t>
            </a:r>
            <a:r>
              <a:rPr lang="ru-RU" dirty="0">
                <a:solidFill>
                  <a:schemeClr val="bg1"/>
                </a:solidFill>
              </a:rPr>
              <a:t>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668702" y="7033833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endParaRPr lang="ru-RU" sz="4500" b="1" dirty="0">
              <a:solidFill>
                <a:srgbClr val="FF0000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70867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3041D4B2-301C-CC58-5EB3-99AF7A4F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170053" y="4870152"/>
            <a:ext cx="821365" cy="821365"/>
          </a:xfrm>
          <a:prstGeom prst="rect">
            <a:avLst/>
          </a:prstGeom>
        </p:spPr>
      </p:pic>
      <p:pic>
        <p:nvPicPr>
          <p:cNvPr id="11" name="Graphic 10" descr="No sign">
            <a:extLst>
              <a:ext uri="{FF2B5EF4-FFF2-40B4-BE49-F238E27FC236}">
                <a16:creationId xmlns:a16="http://schemas.microsoft.com/office/drawing/2014/main" id="{9D2E7BBC-C09E-A293-8925-8A645533F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705" y="8864159"/>
            <a:ext cx="1154143" cy="1154143"/>
          </a:xfrm>
          <a:prstGeom prst="rect">
            <a:avLst/>
          </a:prstGeom>
        </p:spPr>
      </p:pic>
      <p:pic>
        <p:nvPicPr>
          <p:cNvPr id="10" name="Graphic 9" descr="Forbidden">
            <a:extLst>
              <a:ext uri="{FF2B5EF4-FFF2-40B4-BE49-F238E27FC236}">
                <a16:creationId xmlns:a16="http://schemas.microsoft.com/office/drawing/2014/main" id="{A310C65A-9366-CC61-7741-06941CB367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5699" y="62460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Практики по реализации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нескольких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ru-RU" sz="6000" b="1" dirty="0">
                <a:latin typeface="Tinkoff Sans" panose="02000506050000020004" pitchFamily="2" charset="0"/>
              </a:rPr>
              <a:t> для </a:t>
            </a:r>
            <a:r>
              <a:rPr lang="en-US" sz="6000" b="1" dirty="0">
                <a:latin typeface="Tinkoff Sans" panose="02000506050000020004" pitchFamily="2" charset="0"/>
              </a:rPr>
              <a:t>Java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FBD34A7-E783-5CF9-371C-7016398CC173}"/>
              </a:ext>
            </a:extLst>
          </p:cNvPr>
          <p:cNvSpPr txBox="1">
            <a:spLocks/>
          </p:cNvSpPr>
          <p:nvPr/>
        </p:nvSpPr>
        <p:spPr>
          <a:xfrm>
            <a:off x="2010449" y="274822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JdbcTemplate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dirty="0" err="1"/>
              <a:t>MyBatis</a:t>
            </a:r>
            <a:r>
              <a:rPr lang="en-US" sz="2800" dirty="0"/>
              <a:t> </a:t>
            </a:r>
            <a:r>
              <a:rPr lang="ru-RU" sz="2800" dirty="0"/>
              <a:t>не вызывают проблем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JPA – </a:t>
            </a:r>
            <a:r>
              <a:rPr lang="ru-RU" sz="2800" dirty="0"/>
              <a:t>необходимы доработки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59542716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application.properties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81774-CC36-81EA-0342-F62253CB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6688"/>
              </p:ext>
            </p:extLst>
          </p:nvPr>
        </p:nvGraphicFramePr>
        <p:xfrm>
          <a:off x="895542" y="2159768"/>
          <a:ext cx="17485450" cy="40284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85450">
                  <a:extLst>
                    <a:ext uri="{9D8B030D-6E8A-4147-A177-3AD203B41FA5}">
                      <a16:colId xmlns:a16="http://schemas.microsoft.com/office/drawing/2014/main" val="2692784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.jpa.show-sql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true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.jpa.open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-in-view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false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datasource1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datasource2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.config.datasource2.connectionTimeout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.config.datasource2.validationTimeout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0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D97761-2275-C4B3-AC54-B9BB1449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0019"/>
              </p:ext>
            </p:extLst>
          </p:nvPr>
        </p:nvGraphicFramePr>
        <p:xfrm>
          <a:off x="895541" y="6938413"/>
          <a:ext cx="13517885" cy="20777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517885">
                  <a:extLst>
                    <a:ext uri="{9D8B030D-6E8A-4147-A177-3AD203B41FA5}">
                      <a16:colId xmlns:a16="http://schemas.microsoft.com/office/drawing/2014/main" val="111596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 i="0" u="none" strike="noStrike" dirty="0" err="1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ConfigurationProperties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(prefix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source;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target;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Map&lt;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HikariConfig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config;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299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98252"/>
              </p:ext>
            </p:extLst>
          </p:nvPr>
        </p:nvGraphicFramePr>
        <p:xfrm>
          <a:off x="1681411" y="3098309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Target Timeout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Необходимо прерывать запрос на </a:t>
            </a:r>
            <a:r>
              <a:rPr lang="en-US" sz="2800" dirty="0"/>
              <a:t>target </a:t>
            </a:r>
            <a:r>
              <a:rPr lang="ru-RU" sz="2800" dirty="0"/>
              <a:t>по таймауту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6FFFF-0DA4-9DE6-5F3B-195876CB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73602"/>
              </p:ext>
            </p:extLst>
          </p:nvPr>
        </p:nvGraphicFramePr>
        <p:xfrm>
          <a:off x="1360488" y="2925667"/>
          <a:ext cx="14660567" cy="15900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371793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@Repository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JpaRepository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"select id,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name,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gender,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pg_sleep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(5) from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where id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nativeQuery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5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CCC754-CC31-0A29-AA3B-45DE7C91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59304"/>
              </p:ext>
            </p:extLst>
          </p:nvPr>
        </p:nvGraphicFramePr>
        <p:xfrm>
          <a:off x="1360488" y="4949333"/>
          <a:ext cx="14660567" cy="2321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216523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transactionTemplate.setTimeout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userRepository.findUserWithTimeOut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empty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595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Пишем в два источника по паттерну </a:t>
            </a:r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до 45 минут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934585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&amp; PostgreSQL in docker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2684419" y="312370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</a:t>
            </a:r>
            <a:r>
              <a:rPr lang="en-US" sz="2800" dirty="0"/>
              <a:t>~ </a:t>
            </a:r>
            <a:r>
              <a:rPr lang="ru-RU" sz="2800" dirty="0"/>
              <a:t>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 данных?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Общий подход для переливки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581B0D29-4437-3425-2539-E47604AA9D12}"/>
              </a:ext>
            </a:extLst>
          </p:cNvPr>
          <p:cNvSpPr txBox="1">
            <a:spLocks/>
          </p:cNvSpPr>
          <p:nvPr/>
        </p:nvSpPr>
        <p:spPr>
          <a:xfrm>
            <a:off x="2015680" y="1977293"/>
            <a:ext cx="13665597" cy="7981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Длинный запрос на </a:t>
            </a:r>
            <a:r>
              <a:rPr lang="en-US" sz="2800" dirty="0"/>
              <a:t>Oracle</a:t>
            </a:r>
            <a:r>
              <a:rPr lang="ru-RU" sz="2800" dirty="0"/>
              <a:t>, скорее всего, даст вам </a:t>
            </a:r>
            <a:r>
              <a:rPr lang="en-US" sz="2800" dirty="0"/>
              <a:t>ORA-01555 Snapshot Too Old</a:t>
            </a:r>
            <a:r>
              <a:rPr lang="ru-RU" sz="2800" dirty="0"/>
              <a:t>, а на </a:t>
            </a:r>
            <a:r>
              <a:rPr lang="en-US" sz="2800" dirty="0"/>
              <a:t>PostgreSQL </a:t>
            </a:r>
            <a:r>
              <a:rPr lang="ru-RU" sz="2800" dirty="0" err="1"/>
              <a:t>зафризит</a:t>
            </a:r>
            <a:r>
              <a:rPr lang="ru-RU" sz="2800" dirty="0"/>
              <a:t> смещение горизонта транзакций, что заблокирует работу </a:t>
            </a:r>
            <a:r>
              <a:rPr lang="ru-RU" sz="2800" dirty="0" err="1"/>
              <a:t>микровакуума</a:t>
            </a:r>
            <a:r>
              <a:rPr lang="ru-RU" sz="2800" dirty="0"/>
              <a:t>, </a:t>
            </a:r>
            <a:r>
              <a:rPr lang="ru-RU" sz="2800" dirty="0" err="1"/>
              <a:t>автовакуума</a:t>
            </a:r>
            <a:r>
              <a:rPr lang="ru-RU" sz="2800" dirty="0"/>
              <a:t>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Табличку надо разделить на порции (</a:t>
            </a:r>
            <a:r>
              <a:rPr lang="ru-RU" sz="2800" dirty="0" err="1"/>
              <a:t>чанки</a:t>
            </a:r>
            <a:r>
              <a:rPr lang="ru-RU" sz="2800" dirty="0"/>
              <a:t>) для переливки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Переливку осуществлять по </a:t>
            </a:r>
            <a:r>
              <a:rPr lang="ru-RU" sz="2800" dirty="0" err="1"/>
              <a:t>чанкам</a:t>
            </a:r>
            <a:r>
              <a:rPr lang="ru-RU" sz="2800" dirty="0"/>
              <a:t> размером </a:t>
            </a:r>
            <a:r>
              <a:rPr lang="en-US" sz="2800" dirty="0"/>
              <a:t>~ 100k </a:t>
            </a:r>
            <a:r>
              <a:rPr lang="ru-RU" sz="2800" dirty="0"/>
              <a:t>строк (зависит от длинны строки и наличия больших объектов </a:t>
            </a:r>
            <a:r>
              <a:rPr lang="en-US" sz="2800" dirty="0"/>
              <a:t>LOB, </a:t>
            </a:r>
            <a:r>
              <a:rPr lang="en-US" sz="2800" dirty="0" err="1"/>
              <a:t>bytea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делении на </a:t>
            </a:r>
            <a:r>
              <a:rPr lang="ru-RU" sz="2800" dirty="0" err="1"/>
              <a:t>чанки</a:t>
            </a:r>
            <a:r>
              <a:rPr lang="ru-RU" sz="2800" dirty="0"/>
              <a:t> по первичному ключу доступ к таблице будет не самым эффективным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Наиболее эффективным способом будет деление таблицы на </a:t>
            </a:r>
            <a:r>
              <a:rPr lang="ru-RU" sz="2800" dirty="0" err="1"/>
              <a:t>чанки</a:t>
            </a:r>
            <a:r>
              <a:rPr lang="ru-RU" sz="2800" dirty="0"/>
              <a:t> по внутреннему идентификатору строки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– ROWID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–</a:t>
            </a:r>
            <a:r>
              <a:rPr lang="ru-RU" sz="2800" dirty="0"/>
              <a:t> </a:t>
            </a:r>
            <a:r>
              <a:rPr lang="en-US" sz="2800" dirty="0"/>
              <a:t>CTID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378147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6000" b="1" dirty="0" err="1">
                <a:latin typeface="Tinkoff Sans" panose="02000506050000020004" pitchFamily="2" charset="0"/>
              </a:rPr>
              <a:t>чанки</a:t>
            </a:r>
            <a:r>
              <a:rPr lang="ru-RU" sz="6000" b="1" dirty="0">
                <a:latin typeface="Tinkoff Sans" panose="02000506050000020004" pitchFamily="2" charset="0"/>
              </a:rPr>
              <a:t> в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757" y="3043415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17" y="5148409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61312"/>
              </p:ext>
            </p:extLst>
          </p:nvPr>
        </p:nvGraphicFramePr>
        <p:xfrm>
          <a:off x="1618798" y="3043415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18798" y="6513584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C38134F-952F-D4C0-1978-DDA3A13E7AE7}"/>
              </a:ext>
            </a:extLst>
          </p:cNvPr>
          <p:cNvSpPr txBox="1">
            <a:spLocks/>
          </p:cNvSpPr>
          <p:nvPr/>
        </p:nvSpPr>
        <p:spPr>
          <a:xfrm>
            <a:off x="983941" y="1645308"/>
            <a:ext cx="16145683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https://docs.oracle.com/en/database/oracle/oracle-database/19/arpls/DBMS_PARALLEL_EXECUTE.html#GUID-D13B6975-09B5-4711-AD43-45F68228C1CC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4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5400" b="1" dirty="0" err="1">
                <a:latin typeface="Tinkoff Sans" panose="02000506050000020004" pitchFamily="2" charset="0"/>
              </a:rPr>
              <a:t>чанки</a:t>
            </a:r>
            <a:r>
              <a:rPr lang="ru-RU" sz="5400" b="1" dirty="0">
                <a:latin typeface="Tinkoff Sans" panose="02000506050000020004" pitchFamily="2" charset="0"/>
              </a:rPr>
              <a:t> в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endParaRPr lang="ru-RU" sz="56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857648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 Range Scan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84D6B81A-2020-8345-1A50-BF31BE37A8DC}"/>
              </a:ext>
            </a:extLst>
          </p:cNvPr>
          <p:cNvSpPr txBox="1">
            <a:spLocks/>
          </p:cNvSpPr>
          <p:nvPr/>
        </p:nvSpPr>
        <p:spPr>
          <a:xfrm>
            <a:off x="10910414" y="1892850"/>
            <a:ext cx="7782384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вычисления границ </a:t>
            </a:r>
            <a:r>
              <a:rPr lang="ru-RU" sz="2800" dirty="0" err="1"/>
              <a:t>чанков</a:t>
            </a:r>
            <a:r>
              <a:rPr lang="ru-RU" sz="2800" dirty="0"/>
              <a:t> опираемся на данные статистики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reltuples</a:t>
            </a:r>
            <a:r>
              <a:rPr lang="en-US" sz="2800" dirty="0"/>
              <a:t> – </a:t>
            </a:r>
            <a:r>
              <a:rPr lang="ru-RU" sz="2800" dirty="0"/>
              <a:t>число всех строк а </a:t>
            </a:r>
            <a:r>
              <a:rPr lang="ru-RU" sz="2800" dirty="0" err="1"/>
              <a:t>тблице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relpages</a:t>
            </a:r>
            <a:r>
              <a:rPr lang="en-US" sz="2800" dirty="0"/>
              <a:t> – </a:t>
            </a:r>
            <a:r>
              <a:rPr lang="ru-RU" sz="2800" dirty="0"/>
              <a:t>количество страниц в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      </a:t>
            </a:r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sp>
        <p:nvSpPr>
          <p:cNvPr id="3" name="Текст 17">
            <a:hlinkClick r:id="rId3"/>
            <a:extLst>
              <a:ext uri="{FF2B5EF4-FFF2-40B4-BE49-F238E27FC236}">
                <a16:creationId xmlns:a16="http://schemas.microsoft.com/office/drawing/2014/main" id="{DCB3F74F-5300-24F8-12A0-03D28BB15D28}"/>
              </a:ext>
            </a:extLst>
          </p:cNvPr>
          <p:cNvSpPr txBox="1">
            <a:spLocks/>
          </p:cNvSpPr>
          <p:nvPr/>
        </p:nvSpPr>
        <p:spPr>
          <a:xfrm>
            <a:off x="1748650" y="10429739"/>
            <a:ext cx="157379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1400" b="1" dirty="0">
                <a:latin typeface="Tinkoff Sans" panose="02000506050000020004" pitchFamily="2" charset="0"/>
                <a:hlinkClick r:id="rId3"/>
              </a:rPr>
              <a:t>https://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github.com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dimarudik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bublik</a:t>
            </a:r>
            <a:endParaRPr lang="ru-RU" sz="1400" b="1" dirty="0">
              <a:latin typeface="Tinkoff Sans" panose="0200050605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7C2E7-1A84-8904-99FD-07D12B5E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88" y="684246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29386</TotalTime>
  <Words>4381</Words>
  <Application>Microsoft Macintosh PowerPoint</Application>
  <PresentationFormat>Custom</PresentationFormat>
  <Paragraphs>494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Tinkoff Sans</vt:lpstr>
      <vt:lpstr>Arial</vt:lpstr>
      <vt:lpstr>Consolas</vt:lpstr>
      <vt:lpstr>TINKOFFSANS-MEDIUM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680</cp:revision>
  <dcterms:modified xsi:type="dcterms:W3CDTF">2024-03-15T14:40:30Z</dcterms:modified>
</cp:coreProperties>
</file>